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DA"/>
    <a:srgbClr val="FFCCCC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084" y="6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09FCDB27-F2D4-450D-B057-5C6B986C96C7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4713" y="750888"/>
            <a:ext cx="2598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CCE8018-D68D-4CC0-9F84-C7395A7542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1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E8018-D68D-4CC0-9F84-C7395A75421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91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19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70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66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1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87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70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62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6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96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8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5B9B-E9D8-4405-94D6-F85D0AA8B103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93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F5B9B-E9D8-4405-94D6-F85D0AA8B103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6907B-96C3-41FA-A5D4-A286EF928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91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30BC9DF1-9D41-5B69-8B5E-C4249F243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0381" t="37807" r="47696" b="17933"/>
          <a:stretch>
            <a:fillRect/>
          </a:stretch>
        </p:blipFill>
        <p:spPr bwMode="auto">
          <a:xfrm>
            <a:off x="0" y="-18946"/>
            <a:ext cx="6896287" cy="4412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円/楕円 15"/>
          <p:cNvSpPr/>
          <p:nvPr/>
        </p:nvSpPr>
        <p:spPr>
          <a:xfrm>
            <a:off x="-168442" y="6596056"/>
            <a:ext cx="4508177" cy="2324871"/>
          </a:xfrm>
          <a:prstGeom prst="ellipse">
            <a:avLst/>
          </a:prstGeom>
          <a:solidFill>
            <a:srgbClr val="FDEADA">
              <a:alpha val="83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</a:pP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286814" y="3774600"/>
            <a:ext cx="3685326" cy="2049477"/>
          </a:xfrm>
          <a:prstGeom prst="ellipse">
            <a:avLst/>
          </a:prstGeom>
          <a:solidFill>
            <a:srgbClr val="CCFF99"/>
          </a:solidFill>
          <a:ln>
            <a:solidFill>
              <a:srgbClr val="00B050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1239" y="1660811"/>
            <a:ext cx="658626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50800" prstMaterial="matte">
              <a:bevelT w="25400" h="55880" prst="artDeco"/>
              <a:contourClr>
                <a:schemeClr val="bg1"/>
              </a:contourClr>
            </a:sp3d>
          </a:bodyPr>
          <a:lstStyle/>
          <a:p>
            <a:r>
              <a:rPr kumimoji="1" lang="ja-JP" altLang="en-US" sz="9600" b="1" spc="50" dirty="0">
                <a:ln w="11430"/>
                <a:gradFill>
                  <a:gsLst>
                    <a:gs pos="0">
                      <a:schemeClr val="bg1"/>
                    </a:gs>
                    <a:gs pos="49000">
                      <a:srgbClr val="FFC000"/>
                    </a:gs>
                    <a:gs pos="13000">
                      <a:srgbClr val="FFFF00"/>
                    </a:gs>
                    <a:gs pos="50000">
                      <a:srgbClr val="FFFF00"/>
                    </a:gs>
                    <a:gs pos="46000">
                      <a:srgbClr val="FFFF00">
                        <a:lumMod val="27000"/>
                        <a:lumOff val="73000"/>
                      </a:srgbClr>
                    </a:gs>
                    <a:gs pos="71001">
                      <a:srgbClr val="FFC000">
                        <a:lumMod val="90000"/>
                        <a:lumOff val="10000"/>
                      </a:srgbClr>
                    </a:gs>
                    <a:gs pos="94000">
                      <a:schemeClr val="bg1"/>
                    </a:gs>
                    <a:gs pos="100000">
                      <a:schemeClr val="accent6">
                        <a:lumMod val="71000"/>
                      </a:scheme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竹灯籠作り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1239" y="3143658"/>
            <a:ext cx="64267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令和７年８月</a:t>
            </a:r>
            <a:r>
              <a:rPr kumimoji="1" lang="en-US" altLang="ja-JP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22</a:t>
            </a:r>
            <a:r>
              <a:rPr kumimoji="1" lang="ja-JP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日（金）</a:t>
            </a:r>
            <a:endParaRPr kumimoji="1" lang="en-US" altLang="ja-JP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FF0000"/>
                </a:glow>
              </a:effectLst>
            </a:endParaRPr>
          </a:p>
          <a:p>
            <a:r>
              <a:rPr kumimoji="1" lang="ja-JP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　　　</a:t>
            </a:r>
            <a:r>
              <a:rPr kumimoji="1" lang="en-US" altLang="ja-JP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13</a:t>
            </a:r>
            <a:r>
              <a:rPr kumimoji="1" lang="ja-JP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：</a:t>
            </a:r>
            <a:r>
              <a:rPr kumimoji="1" lang="en-US" altLang="ja-JP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00</a:t>
            </a:r>
            <a:r>
              <a:rPr kumimoji="1" lang="ja-JP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～</a:t>
            </a:r>
            <a:r>
              <a:rPr kumimoji="1" lang="en-US" altLang="ja-JP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15</a:t>
            </a:r>
            <a:r>
              <a:rPr kumimoji="1" lang="ja-JP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：</a:t>
            </a:r>
            <a:r>
              <a:rPr kumimoji="1" lang="en-US" altLang="ja-JP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rgbClr val="FF0000"/>
                  </a:glow>
                </a:effectLst>
              </a:rPr>
              <a:t>00</a:t>
            </a:r>
            <a:endParaRPr kumimoji="1" lang="ja-JP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rgbClr val="FF0000"/>
                </a:glow>
              </a:effectLst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749BD9E-B6D7-5551-412B-FF21783C9A1D}"/>
              </a:ext>
            </a:extLst>
          </p:cNvPr>
          <p:cNvSpPr txBox="1"/>
          <p:nvPr/>
        </p:nvSpPr>
        <p:spPr>
          <a:xfrm>
            <a:off x="362407" y="725067"/>
            <a:ext cx="599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令和７年度あじさい</a:t>
            </a:r>
            <a:r>
              <a:rPr kumimoji="1" lang="ja-JP" alt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ルーム</a:t>
            </a:r>
            <a:r>
              <a:rPr kumimoji="1" lang="ja-JP" alt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交流会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679F524-3FF8-C7D1-6F99-1121A1E4EC7D}"/>
              </a:ext>
            </a:extLst>
          </p:cNvPr>
          <p:cNvSpPr/>
          <p:nvPr/>
        </p:nvSpPr>
        <p:spPr>
          <a:xfrm>
            <a:off x="0" y="8757067"/>
            <a:ext cx="6858000" cy="1131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2BDD237-C09D-17F2-85E9-EA78B6B16E79}"/>
              </a:ext>
            </a:extLst>
          </p:cNvPr>
          <p:cNvSpPr/>
          <p:nvPr/>
        </p:nvSpPr>
        <p:spPr>
          <a:xfrm>
            <a:off x="283306" y="8616859"/>
            <a:ext cx="6882130" cy="875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2200"/>
              </a:lnSpc>
              <a:buNone/>
            </a:pPr>
            <a:r>
              <a:rPr lang="ja-JP" b="1" kern="100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主催：かつらぎ町教育支援センター</a:t>
            </a:r>
            <a:r>
              <a:rPr lang="ja-JP" sz="1500" b="1" kern="100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（かつらぎ総合文化会館</a:t>
            </a:r>
            <a:r>
              <a:rPr lang="ja-JP" altLang="en-US" sz="1500" b="1" kern="100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４</a:t>
            </a:r>
            <a:r>
              <a:rPr lang="ja-JP" sz="1500" b="1" kern="100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階）</a:t>
            </a:r>
            <a:endParaRPr lang="ja-JP" sz="1400" b="1" kern="100" dirty="0"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E81A7E4-7241-AAFE-6572-A792EC2E6D10}"/>
              </a:ext>
            </a:extLst>
          </p:cNvPr>
          <p:cNvSpPr/>
          <p:nvPr/>
        </p:nvSpPr>
        <p:spPr>
          <a:xfrm>
            <a:off x="306033" y="9124190"/>
            <a:ext cx="6474213" cy="52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1400"/>
              </a:lnSpc>
              <a:buNone/>
            </a:pPr>
            <a:r>
              <a:rPr lang="ja-JP" sz="1600" b="1" kern="100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お問い合わせ</a:t>
            </a:r>
            <a:r>
              <a:rPr lang="ja-JP" altLang="en-US" sz="1600" b="1" kern="100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ja-JP" sz="1600" b="1" kern="100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　かつらぎ町教育支援センター</a:t>
            </a:r>
            <a:r>
              <a:rPr lang="en-US" sz="1600" b="1" kern="100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600" b="1" kern="100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600" b="1" kern="100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9</a:t>
            </a:r>
            <a:r>
              <a:rPr lang="ja-JP" altLang="en-US" sz="1600" b="1" kern="100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600" b="1" kern="100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00</a:t>
            </a:r>
            <a:r>
              <a:rPr lang="ja-JP" altLang="en-US" sz="1600" b="1" kern="100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600" b="1" kern="100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15</a:t>
            </a:r>
            <a:r>
              <a:rPr lang="ja-JP" altLang="en-US" sz="1600" b="1" kern="100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600" b="1" kern="100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00</a:t>
            </a:r>
            <a:r>
              <a:rPr lang="ja-JP" altLang="en-US" sz="1600" b="1" kern="100" dirty="0">
                <a:solidFill>
                  <a:schemeClr val="tx1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）</a:t>
            </a:r>
            <a:endParaRPr lang="en-US" altLang="ja-JP" sz="1600" b="1" kern="100" dirty="0">
              <a:solidFill>
                <a:schemeClr val="tx1"/>
              </a:solidFill>
              <a:effectLst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8FF83D1-D86D-CC02-6EE9-C244BCBBE322}"/>
              </a:ext>
            </a:extLst>
          </p:cNvPr>
          <p:cNvSpPr txBox="1"/>
          <p:nvPr/>
        </p:nvSpPr>
        <p:spPr>
          <a:xfrm>
            <a:off x="88856" y="4468746"/>
            <a:ext cx="3378431" cy="18158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11</a:t>
            </a:r>
            <a:r>
              <a:rPr kumimoji="1" lang="ja-JP" altLang="en-US" sz="1600" b="1" dirty="0"/>
              <a:t>月に妙寺まちづくりの会主催の第</a:t>
            </a:r>
            <a:r>
              <a:rPr kumimoji="1" lang="en-US" altLang="ja-JP" sz="1600" b="1" dirty="0"/>
              <a:t>5</a:t>
            </a:r>
            <a:r>
              <a:rPr kumimoji="1" lang="ja-JP" altLang="en-US" sz="1600" b="1" dirty="0"/>
              <a:t>回大和街道竹とうろうの夜が開催されます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今年もこのイベントに出品するための竹灯籠を作ります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たくさんのご参加をお待ちしています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CF7773D-A0E2-901A-C4CB-F0726FA73765}"/>
              </a:ext>
            </a:extLst>
          </p:cNvPr>
          <p:cNvSpPr txBox="1"/>
          <p:nvPr/>
        </p:nvSpPr>
        <p:spPr>
          <a:xfrm>
            <a:off x="3731606" y="4284765"/>
            <a:ext cx="3378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場所</a:t>
            </a:r>
            <a:r>
              <a:rPr lang="ja-JP" altLang="en-US" b="1" dirty="0"/>
              <a:t>　</a:t>
            </a:r>
            <a:endParaRPr lang="en-US" altLang="ja-JP" b="1" dirty="0"/>
          </a:p>
          <a:p>
            <a:r>
              <a:rPr lang="ja-JP" altLang="en-US" b="1" dirty="0"/>
              <a:t>かつらぎ総合文化会館４階</a:t>
            </a:r>
            <a:endParaRPr lang="en-US" altLang="ja-JP" b="1" dirty="0"/>
          </a:p>
          <a:p>
            <a:r>
              <a:rPr lang="ja-JP" altLang="en-US" b="1" dirty="0"/>
              <a:t>会議室Ｃ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7B23C5F-6ECA-59D6-FBF9-5B6360FAC168}"/>
              </a:ext>
            </a:extLst>
          </p:cNvPr>
          <p:cNvSpPr txBox="1"/>
          <p:nvPr/>
        </p:nvSpPr>
        <p:spPr>
          <a:xfrm>
            <a:off x="723271" y="6967531"/>
            <a:ext cx="3178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申し込み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/>
              <a:t>学校　または</a:t>
            </a:r>
            <a:endParaRPr lang="en-US" altLang="ja-JP" b="1" dirty="0"/>
          </a:p>
          <a:p>
            <a:r>
              <a:rPr lang="ja-JP" altLang="en-US" b="1" dirty="0"/>
              <a:t>かつらぎ町教育支援センター</a:t>
            </a:r>
            <a:r>
              <a:rPr lang="ja-JP" altLang="en-US" b="1" dirty="0">
                <a:latin typeface="+mj-ea"/>
                <a:ea typeface="+mj-ea"/>
              </a:rPr>
              <a:t>（９</a:t>
            </a:r>
            <a:r>
              <a:rPr lang="en-US" altLang="ja-JP" b="1" kern="100" dirty="0">
                <a:latin typeface="+mj-ea"/>
                <a:ea typeface="+mj-ea"/>
                <a:cs typeface="Times New Roman" panose="02020603050405020304" pitchFamily="18" charset="0"/>
              </a:rPr>
              <a:t>:00</a:t>
            </a:r>
            <a:r>
              <a:rPr lang="ja-JP" altLang="en-US" b="1" kern="100" dirty="0">
                <a:latin typeface="+mj-ea"/>
                <a:ea typeface="+mj-ea"/>
                <a:cs typeface="Times New Roman" panose="02020603050405020304" pitchFamily="18" charset="0"/>
              </a:rPr>
              <a:t>～</a:t>
            </a:r>
            <a:r>
              <a:rPr lang="en-US" altLang="ja-JP" b="1" kern="100" dirty="0">
                <a:latin typeface="+mj-ea"/>
                <a:ea typeface="+mj-ea"/>
                <a:cs typeface="Times New Roman" panose="02020603050405020304" pitchFamily="18" charset="0"/>
              </a:rPr>
              <a:t>15:00</a:t>
            </a:r>
            <a:r>
              <a:rPr lang="ja-JP" altLang="en-US" b="1" kern="100" dirty="0">
                <a:latin typeface="+mj-ea"/>
                <a:ea typeface="+mj-ea"/>
                <a:cs typeface="Times New Roman" panose="02020603050405020304" pitchFamily="18" charset="0"/>
              </a:rPr>
              <a:t>）</a:t>
            </a:r>
            <a:endParaRPr lang="en-US" altLang="ja-JP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r>
              <a:rPr lang="ja-JP" altLang="ja-JP" b="1" kern="100" dirty="0">
                <a:solidFill>
                  <a:srgbClr val="FF0000"/>
                </a:solidFill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締め切り</a:t>
            </a:r>
            <a:r>
              <a:rPr lang="ja-JP" altLang="ja-JP" b="1" kern="100" dirty="0">
                <a:latin typeface="游明朝" panose="02020400000000000000" pitchFamily="18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b="1" kern="100" dirty="0">
                <a:latin typeface="+mj-ea"/>
                <a:ea typeface="+mj-ea"/>
                <a:cs typeface="Times New Roman" panose="02020603050405020304" pitchFamily="18" charset="0"/>
              </a:rPr>
              <a:t>8</a:t>
            </a:r>
            <a:r>
              <a:rPr lang="ja-JP" altLang="ja-JP" b="1" kern="100" dirty="0">
                <a:latin typeface="+mj-ea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ja-JP" b="1" kern="100" dirty="0">
                <a:latin typeface="+mj-ea"/>
                <a:ea typeface="+mj-ea"/>
                <a:cs typeface="Times New Roman" panose="02020603050405020304" pitchFamily="18" charset="0"/>
              </a:rPr>
              <a:t>9</a:t>
            </a:r>
            <a:r>
              <a:rPr lang="ja-JP" altLang="ja-JP" b="1" kern="100" dirty="0">
                <a:latin typeface="+mj-ea"/>
                <a:ea typeface="+mj-ea"/>
                <a:cs typeface="Times New Roman" panose="02020603050405020304" pitchFamily="18" charset="0"/>
              </a:rPr>
              <a:t>日</a:t>
            </a:r>
            <a:r>
              <a:rPr lang="en-US" altLang="ja-JP" b="1" kern="1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ja-JP" altLang="ja-JP" b="1" kern="100" dirty="0">
                <a:latin typeface="+mj-ea"/>
                <a:ea typeface="+mj-ea"/>
                <a:cs typeface="Times New Roman" panose="02020603050405020304" pitchFamily="18" charset="0"/>
              </a:rPr>
              <a:t>金</a:t>
            </a:r>
            <a:r>
              <a:rPr lang="en-US" altLang="ja-JP" b="1" kern="100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ja-JP" altLang="ja-JP" b="1" kern="1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2" name="円/楕円 14">
            <a:extLst>
              <a:ext uri="{FF2B5EF4-FFF2-40B4-BE49-F238E27FC236}">
                <a16:creationId xmlns:a16="http://schemas.microsoft.com/office/drawing/2014/main" id="{9A58F545-6EE5-8504-32FB-4049EF8C623C}"/>
              </a:ext>
            </a:extLst>
          </p:cNvPr>
          <p:cNvSpPr/>
          <p:nvPr/>
        </p:nvSpPr>
        <p:spPr>
          <a:xfrm>
            <a:off x="2710705" y="5320941"/>
            <a:ext cx="4306797" cy="215364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5D2C401-60EF-48A6-F917-346D29B7C1C5}"/>
              </a:ext>
            </a:extLst>
          </p:cNvPr>
          <p:cNvSpPr txBox="1"/>
          <p:nvPr/>
        </p:nvSpPr>
        <p:spPr>
          <a:xfrm>
            <a:off x="3315296" y="5661175"/>
            <a:ext cx="3587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持ち物</a:t>
            </a:r>
            <a:r>
              <a:rPr lang="ja-JP" altLang="en-US" b="1" dirty="0"/>
              <a:t>　</a:t>
            </a:r>
            <a:endParaRPr lang="en-US" altLang="ja-JP" b="1" dirty="0"/>
          </a:p>
          <a:p>
            <a:r>
              <a:rPr lang="ja-JP" altLang="en-US" b="1" dirty="0"/>
              <a:t>軍手　マスク　水筒　タオル</a:t>
            </a:r>
            <a:endParaRPr lang="en-US" altLang="ja-JP" b="1" dirty="0"/>
          </a:p>
          <a:p>
            <a:r>
              <a:rPr lang="ja-JP" altLang="en-US" b="1" dirty="0">
                <a:solidFill>
                  <a:srgbClr val="FF0000"/>
                </a:solidFill>
              </a:rPr>
              <a:t>服装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/>
              <a:t>作業しやすく汚れてもよい服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26B94D4-2738-0C6B-E8D9-5875EF89A0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6288" t="30409" r="42210" b="26213"/>
          <a:stretch>
            <a:fillRect/>
          </a:stretch>
        </p:blipFill>
        <p:spPr bwMode="auto">
          <a:xfrm>
            <a:off x="4247647" y="6963002"/>
            <a:ext cx="2456499" cy="19121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吹き出し: 円形 34">
            <a:extLst>
              <a:ext uri="{FF2B5EF4-FFF2-40B4-BE49-F238E27FC236}">
                <a16:creationId xmlns:a16="http://schemas.microsoft.com/office/drawing/2014/main" id="{0720BA5B-F412-3EC9-F4AC-AB81003E0E71}"/>
              </a:ext>
            </a:extLst>
          </p:cNvPr>
          <p:cNvSpPr/>
          <p:nvPr/>
        </p:nvSpPr>
        <p:spPr>
          <a:xfrm>
            <a:off x="234916" y="6119902"/>
            <a:ext cx="2605478" cy="644365"/>
          </a:xfrm>
          <a:prstGeom prst="wedgeEllipseCallout">
            <a:avLst>
              <a:gd name="adj1" fmla="val 19416"/>
              <a:gd name="adj2" fmla="val 99702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FECD3BB-3B11-02B1-0E7D-1416835F1E64}"/>
              </a:ext>
            </a:extLst>
          </p:cNvPr>
          <p:cNvSpPr txBox="1"/>
          <p:nvPr/>
        </p:nvSpPr>
        <p:spPr>
          <a:xfrm>
            <a:off x="362407" y="6280383"/>
            <a:ext cx="24779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>
                <a:solidFill>
                  <a:schemeClr val="accent3">
                    <a:lumMod val="75000"/>
                  </a:schemeClr>
                </a:solidFill>
              </a:rPr>
              <a:t>保護者の参加も大歓迎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CDA573E-66A8-EE39-698F-D06D5B26F195}"/>
              </a:ext>
            </a:extLst>
          </p:cNvPr>
          <p:cNvSpPr txBox="1"/>
          <p:nvPr/>
        </p:nvSpPr>
        <p:spPr>
          <a:xfrm>
            <a:off x="1888958" y="9492524"/>
            <a:ext cx="3224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℡２２－０３０３</a:t>
            </a:r>
          </a:p>
        </p:txBody>
      </p:sp>
    </p:spTree>
    <p:extLst>
      <p:ext uri="{BB962C8B-B14F-4D97-AF65-F5344CB8AC3E}">
        <p14:creationId xmlns:p14="http://schemas.microsoft.com/office/powerpoint/2010/main" val="4241413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21126_sales-leaflets</Template>
  <TotalTime>166</TotalTime>
  <Words>143</Words>
  <Application>Microsoft Office PowerPoint</Application>
  <PresentationFormat>A4 210 x 297 mm</PresentationFormat>
  <Paragraphs>23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游明朝</vt:lpstr>
      <vt:lpstr>Arial</vt:lpstr>
      <vt:lpstr>Calibri</vt:lpstr>
      <vt:lpstr>Office ​​テーマ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中谷 力</dc:creator>
  <cp:lastModifiedBy>かつらぎ町教育支援センター</cp:lastModifiedBy>
  <cp:revision>5</cp:revision>
  <cp:lastPrinted>2025-07-11T00:53:00Z</cp:lastPrinted>
  <dcterms:created xsi:type="dcterms:W3CDTF">2025-07-10T15:27:53Z</dcterms:created>
  <dcterms:modified xsi:type="dcterms:W3CDTF">2025-07-11T01:38:33Z</dcterms:modified>
</cp:coreProperties>
</file>